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7" r:id="rId1"/>
  </p:sldMasterIdLst>
  <p:notesMasterIdLst>
    <p:notesMasterId r:id="rId21"/>
  </p:notesMasterIdLst>
  <p:handoutMasterIdLst>
    <p:handoutMasterId r:id="rId22"/>
  </p:handoutMasterIdLst>
  <p:sldIdLst>
    <p:sldId id="256" r:id="rId2"/>
    <p:sldId id="334" r:id="rId3"/>
    <p:sldId id="328" r:id="rId4"/>
    <p:sldId id="329" r:id="rId5"/>
    <p:sldId id="339" r:id="rId6"/>
    <p:sldId id="330" r:id="rId7"/>
    <p:sldId id="340" r:id="rId8"/>
    <p:sldId id="331" r:id="rId9"/>
    <p:sldId id="335" r:id="rId10"/>
    <p:sldId id="336" r:id="rId11"/>
    <p:sldId id="338" r:id="rId12"/>
    <p:sldId id="337" r:id="rId13"/>
    <p:sldId id="347" r:id="rId14"/>
    <p:sldId id="341" r:id="rId15"/>
    <p:sldId id="342" r:id="rId16"/>
    <p:sldId id="344" r:id="rId17"/>
    <p:sldId id="343" r:id="rId18"/>
    <p:sldId id="345" r:id="rId19"/>
    <p:sldId id="346" r:id="rId20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16" autoAdjust="0"/>
    <p:restoredTop sz="86502"/>
  </p:normalViewPr>
  <p:slideViewPr>
    <p:cSldViewPr snapToGrid="0">
      <p:cViewPr varScale="1">
        <p:scale>
          <a:sx n="76" d="100"/>
          <a:sy n="76" d="100"/>
        </p:scale>
        <p:origin x="158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0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540FE18-13F7-4CDF-AB3B-D3B827BD271E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6D09ADF-4C2D-4AB0-A722-66495454D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84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2FF73-EC49-4036-BFBE-4A07FEBAFD49}" type="datetimeFigureOut">
              <a:rPr lang="en-US" smtClean="0"/>
              <a:t>6/18/18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76045-D52C-4153-BCD4-DF6EDEB5A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055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976045-D52C-4153-BCD4-DF6EDEB5A7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453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79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11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85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28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555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076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7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5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15506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40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5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hyperlink" Target="https://github.com/merantix/picass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tes.google.com/site/nttrungmtwiki/home/it/data-science---python/tensorflow/tensorflow-and-deep-learning-part-3" TargetMode="External"/><Relationship Id="rId5" Type="http://schemas.openxmlformats.org/officeDocument/2006/relationships/hyperlink" Target="https://www.youtube.com/watch?v=FmpDIaiMIeA" TargetMode="External"/><Relationship Id="rId4" Type="http://schemas.openxmlformats.org/officeDocument/2006/relationships/hyperlink" Target="https://www.youtube.com/watch?v=s716QXfApa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OHayh06LJ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v6Edl-pid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7096" y="2041434"/>
            <a:ext cx="9287846" cy="2913729"/>
          </a:xfrm>
        </p:spPr>
        <p:txBody>
          <a:bodyPr>
            <a:noAutofit/>
          </a:bodyPr>
          <a:lstStyle/>
          <a:p>
            <a:r>
              <a:rPr lang="en-US" sz="7200" dirty="0"/>
              <a:t>Convolutional </a:t>
            </a:r>
            <a:r>
              <a:rPr lang="en-US" sz="7200"/>
              <a:t>neural network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528090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Leaky </a:t>
            </a:r>
            <a:r>
              <a:rPr lang="en-US" dirty="0" err="1"/>
              <a:t>relu</a:t>
            </a:r>
            <a:r>
              <a:rPr lang="en-US" dirty="0"/>
              <a:t>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51678" y="1128451"/>
                <a:ext cx="5970925" cy="1695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000" i="1" dirty="0">
                    <a:latin typeface="Cambria Math" charset="0"/>
                  </a:rPr>
                  <a:t>Leaky RELU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0. 01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            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3000" i="1"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1678" y="1128451"/>
                <a:ext cx="5970925" cy="1695690"/>
              </a:xfrm>
              <a:blipFill rotWithShape="0">
                <a:blip r:embed="rId2"/>
                <a:stretch>
                  <a:fillRect l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" t="1608" r="9077" b="3065"/>
          <a:stretch/>
        </p:blipFill>
        <p:spPr>
          <a:xfrm>
            <a:off x="5170883" y="2422324"/>
            <a:ext cx="6123008" cy="390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22" y="258817"/>
            <a:ext cx="10178322" cy="779150"/>
          </a:xfrm>
        </p:spPr>
        <p:txBody>
          <a:bodyPr>
            <a:normAutofit fontScale="90000"/>
          </a:bodyPr>
          <a:lstStyle/>
          <a:p>
            <a:r>
              <a:rPr lang="en-US" dirty="0"/>
              <a:t>overfitting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7710D2A-A4C9-8941-A8A1-B1FBCDE7AF90}"/>
              </a:ext>
            </a:extLst>
          </p:cNvPr>
          <p:cNvCxnSpPr/>
          <p:nvPr/>
        </p:nvCxnSpPr>
        <p:spPr>
          <a:xfrm>
            <a:off x="2700169" y="5411096"/>
            <a:ext cx="679883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1A165A-5474-644E-9C39-F828EEFED8B9}"/>
              </a:ext>
            </a:extLst>
          </p:cNvPr>
          <p:cNvCxnSpPr>
            <a:cxnSpLocks/>
          </p:cNvCxnSpPr>
          <p:nvPr/>
        </p:nvCxnSpPr>
        <p:spPr>
          <a:xfrm flipV="1">
            <a:off x="2722452" y="1574799"/>
            <a:ext cx="0" cy="38798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D95A93-3090-8D4B-89CF-D11A6357741A}"/>
              </a:ext>
            </a:extLst>
          </p:cNvPr>
          <p:cNvSpPr txBox="1"/>
          <p:nvPr/>
        </p:nvSpPr>
        <p:spPr>
          <a:xfrm>
            <a:off x="5487480" y="545463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04CF9-2993-B045-9498-662EF0A4CA96}"/>
              </a:ext>
            </a:extLst>
          </p:cNvPr>
          <p:cNvSpPr txBox="1"/>
          <p:nvPr/>
        </p:nvSpPr>
        <p:spPr>
          <a:xfrm>
            <a:off x="1389261" y="2833423"/>
            <a:ext cx="36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endParaRPr lang="en-US" sz="2000" dirty="0"/>
          </a:p>
        </p:txBody>
      </p:sp>
      <p:sp>
        <p:nvSpPr>
          <p:cNvPr id="13" name="Isosceles Triangle 12"/>
          <p:cNvSpPr/>
          <p:nvPr/>
        </p:nvSpPr>
        <p:spPr>
          <a:xfrm>
            <a:off x="3064475" y="4693173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7944730" y="3592643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5861036" y="2652330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426550" y="3221311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3536467" y="3883548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7412126" y="2889345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5025599" y="2865570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5516667" y="2742875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3448424" y="4352007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/>
          <p:cNvSpPr/>
          <p:nvPr/>
        </p:nvSpPr>
        <p:spPr>
          <a:xfrm>
            <a:off x="4251752" y="3514718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>
            <a:off x="3946259" y="3474009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6291981" y="2584783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6788750" y="2629555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5797945" y="2983581"/>
            <a:ext cx="210065" cy="181091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2887991" y="2621533"/>
            <a:ext cx="5419725" cy="2416743"/>
          </a:xfrm>
          <a:custGeom>
            <a:avLst/>
            <a:gdLst>
              <a:gd name="connsiteX0" fmla="*/ 0 w 5419725"/>
              <a:gd name="connsiteY0" fmla="*/ 2416743 h 2416743"/>
              <a:gd name="connsiteX1" fmla="*/ 1038225 w 5419725"/>
              <a:gd name="connsiteY1" fmla="*/ 1083243 h 2416743"/>
              <a:gd name="connsiteX2" fmla="*/ 2314575 w 5419725"/>
              <a:gd name="connsiteY2" fmla="*/ 245043 h 2416743"/>
              <a:gd name="connsiteX3" fmla="*/ 3676650 w 5419725"/>
              <a:gd name="connsiteY3" fmla="*/ 25968 h 2416743"/>
              <a:gd name="connsiteX4" fmla="*/ 4886325 w 5419725"/>
              <a:gd name="connsiteY4" fmla="*/ 740343 h 2416743"/>
              <a:gd name="connsiteX5" fmla="*/ 5419725 w 5419725"/>
              <a:gd name="connsiteY5" fmla="*/ 1283268 h 241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725" h="2416743">
                <a:moveTo>
                  <a:pt x="0" y="2416743"/>
                </a:moveTo>
                <a:cubicBezTo>
                  <a:pt x="326231" y="1930968"/>
                  <a:pt x="652463" y="1445193"/>
                  <a:pt x="1038225" y="1083243"/>
                </a:cubicBezTo>
                <a:cubicBezTo>
                  <a:pt x="1423988" y="721293"/>
                  <a:pt x="1874838" y="421255"/>
                  <a:pt x="2314575" y="245043"/>
                </a:cubicBezTo>
                <a:cubicBezTo>
                  <a:pt x="2754313" y="68830"/>
                  <a:pt x="3248025" y="-56582"/>
                  <a:pt x="3676650" y="25968"/>
                </a:cubicBezTo>
                <a:cubicBezTo>
                  <a:pt x="4105275" y="108518"/>
                  <a:pt x="4595813" y="530793"/>
                  <a:pt x="4886325" y="740343"/>
                </a:cubicBezTo>
                <a:cubicBezTo>
                  <a:pt x="5176837" y="949893"/>
                  <a:pt x="5298281" y="1116580"/>
                  <a:pt x="5419725" y="1283268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2600910" y="2525034"/>
            <a:ext cx="5334881" cy="22894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941493" y="2373543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Poor fitting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40157" y="3829905"/>
            <a:ext cx="120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36" name="Oval 35"/>
          <p:cNvSpPr/>
          <p:nvPr/>
        </p:nvSpPr>
        <p:spPr>
          <a:xfrm>
            <a:off x="5268351" y="3408180"/>
            <a:ext cx="131658" cy="13165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7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619" y="246461"/>
            <a:ext cx="10178322" cy="853290"/>
          </a:xfrm>
        </p:spPr>
        <p:txBody>
          <a:bodyPr/>
          <a:lstStyle/>
          <a:p>
            <a:r>
              <a:rPr lang="en-US" dirty="0"/>
              <a:t>Dropout to avoid overfitting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81" y="1235677"/>
            <a:ext cx="10824519" cy="4643916"/>
          </a:xfrm>
        </p:spPr>
        <p:txBody>
          <a:bodyPr/>
          <a:lstStyle/>
          <a:p>
            <a:pPr marL="457200" lvl="1" indent="0">
              <a:spcAft>
                <a:spcPts val="600"/>
              </a:spcAft>
              <a:buNone/>
            </a:pPr>
            <a:r>
              <a:rPr lang="en-US" sz="3200" dirty="0">
                <a:latin typeface="Calibri" charset="0"/>
                <a:ea typeface="Calibri" charset="0"/>
                <a:cs typeface="Times New Roman" charset="0"/>
              </a:rPr>
              <a:t>Dropout for training and not testing or predicting. </a:t>
            </a:r>
          </a:p>
          <a:p>
            <a:pPr marL="1371600" lvl="2" indent="-457200">
              <a:spcAft>
                <a:spcPts val="600"/>
              </a:spcAft>
              <a:buFont typeface="+mj-lt"/>
              <a:buAutoNum type="alphaLcPeriod"/>
            </a:pPr>
            <a:r>
              <a:rPr lang="en-US" sz="3200" dirty="0">
                <a:latin typeface="Calibri" charset="0"/>
                <a:ea typeface="Calibri" charset="0"/>
                <a:cs typeface="Times New Roman" charset="0"/>
              </a:rPr>
              <a:t>Drop a set of edges during training to avoid overfitting.</a:t>
            </a:r>
          </a:p>
          <a:p>
            <a:pPr marL="1371600" lvl="2" indent="-457200">
              <a:spcAft>
                <a:spcPts val="600"/>
              </a:spcAft>
              <a:buFont typeface="+mj-lt"/>
              <a:buAutoNum type="alphaLcPeriod"/>
            </a:pPr>
            <a:r>
              <a:rPr lang="en-US" sz="3200" dirty="0">
                <a:latin typeface="Calibri" charset="0"/>
                <a:ea typeface="Calibri" charset="0"/>
                <a:cs typeface="Times New Roman" charset="0"/>
              </a:rPr>
              <a:t>Works like ensemble method.</a:t>
            </a:r>
          </a:p>
          <a:p>
            <a:pPr marL="1371600" lvl="2" indent="-457200">
              <a:spcAft>
                <a:spcPts val="600"/>
              </a:spcAft>
              <a:buFont typeface="+mj-lt"/>
              <a:buAutoNum type="alphaLcPeriod"/>
            </a:pPr>
            <a:r>
              <a:rPr lang="en-US" sz="3200" dirty="0">
                <a:latin typeface="Calibri" charset="0"/>
                <a:ea typeface="Calibri" charset="0"/>
                <a:cs typeface="Times New Roman" charset="0"/>
              </a:rPr>
              <a:t> Similar in idea to resilience in a computer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15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573C4D-726D-604F-965C-7371B44938E8}"/>
              </a:ext>
            </a:extLst>
          </p:cNvPr>
          <p:cNvSpPr/>
          <p:nvPr/>
        </p:nvSpPr>
        <p:spPr>
          <a:xfrm>
            <a:off x="42332" y="6083068"/>
            <a:ext cx="8559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amarbudhiraja</a:t>
            </a:r>
            <a:r>
              <a:rPr lang="en-US" dirty="0"/>
              <a:t>/https-medium-com-amarbudhiraja-learning-less-to-learn-better-dropout-in-deep-machine-learning-74334da4bfc5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AF9C0-0827-834D-97F9-4E822A63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65" y="409612"/>
            <a:ext cx="10872567" cy="541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8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9" y="221021"/>
            <a:ext cx="10178322" cy="585803"/>
          </a:xfrm>
        </p:spPr>
        <p:txBody>
          <a:bodyPr>
            <a:normAutofit fontScale="90000"/>
          </a:bodyPr>
          <a:lstStyle/>
          <a:p>
            <a:r>
              <a:rPr lang="en-US" dirty="0"/>
              <a:t>VGG16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4" y="1382818"/>
            <a:ext cx="11649636" cy="3225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88090" y="6095110"/>
            <a:ext cx="564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https://www.quora.com/What-is-the-VGG-neural-network</a:t>
            </a:r>
          </a:p>
        </p:txBody>
      </p:sp>
    </p:spTree>
    <p:extLst>
      <p:ext uri="{BB962C8B-B14F-4D97-AF65-F5344CB8AC3E}">
        <p14:creationId xmlns:p14="http://schemas.microsoft.com/office/powerpoint/2010/main" val="745845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9" y="221021"/>
            <a:ext cx="10178322" cy="585803"/>
          </a:xfrm>
        </p:spPr>
        <p:txBody>
          <a:bodyPr>
            <a:normAutofit fontScale="90000"/>
          </a:bodyPr>
          <a:lstStyle/>
          <a:p>
            <a:r>
              <a:rPr lang="en-US" dirty="0"/>
              <a:t>RESNET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5695380" y="6095110"/>
            <a:ext cx="605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https://www.slideshare.net/SomnathBanerjee17/lenet-to-resnet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28986" r="42262" b="31255"/>
          <a:stretch/>
        </p:blipFill>
        <p:spPr>
          <a:xfrm>
            <a:off x="2184400" y="948268"/>
            <a:ext cx="8270231" cy="452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5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9" y="221021"/>
            <a:ext cx="10178322" cy="585803"/>
          </a:xfrm>
        </p:spPr>
        <p:txBody>
          <a:bodyPr>
            <a:normAutofit fontScale="90000"/>
          </a:bodyPr>
          <a:lstStyle/>
          <a:p>
            <a:r>
              <a:rPr lang="en-US" dirty="0"/>
              <a:t>RESNET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554" y="6095110"/>
            <a:ext cx="605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https://www.slideshare.net/SomnathBanerjee17/lenet-to-resnet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3" t="14003" r="1632" b="54198"/>
          <a:stretch/>
        </p:blipFill>
        <p:spPr>
          <a:xfrm>
            <a:off x="3633338" y="2807945"/>
            <a:ext cx="8012847" cy="305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C90F8-176C-984C-B854-AD85E1BF5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3" r="48820" b="54198"/>
          <a:stretch/>
        </p:blipFill>
        <p:spPr>
          <a:xfrm>
            <a:off x="3480079" y="221021"/>
            <a:ext cx="8319366" cy="29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92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9" y="221021"/>
            <a:ext cx="10178322" cy="585803"/>
          </a:xfrm>
        </p:spPr>
        <p:txBody>
          <a:bodyPr>
            <a:normAutofit fontScale="90000"/>
          </a:bodyPr>
          <a:lstStyle/>
          <a:p>
            <a:r>
              <a:rPr lang="en-US" dirty="0"/>
              <a:t>inception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8334" y="6131862"/>
            <a:ext cx="924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https://www.quora.com/How-does-the-Inception-module-work-in-GoogLeNet-deep-architecture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" t="8935" r="1365" b="16192"/>
          <a:stretch/>
        </p:blipFill>
        <p:spPr>
          <a:xfrm>
            <a:off x="1380565" y="1290919"/>
            <a:ext cx="8946776" cy="43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30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219" y="221021"/>
            <a:ext cx="10178322" cy="585803"/>
          </a:xfrm>
        </p:spPr>
        <p:txBody>
          <a:bodyPr>
            <a:normAutofit fontScale="90000"/>
          </a:bodyPr>
          <a:lstStyle/>
          <a:p>
            <a:r>
              <a:rPr lang="en-US" dirty="0"/>
              <a:t>inception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3950" y="6095110"/>
            <a:ext cx="6050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https://www.slideshare.net/SomnathBanerjee17/lenet-to-resnet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9" b="32828"/>
          <a:stretch/>
        </p:blipFill>
        <p:spPr>
          <a:xfrm>
            <a:off x="206747" y="1515035"/>
            <a:ext cx="11628027" cy="277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4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0945-848E-9C4C-9AAB-3F85EF273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06148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E3BA8-DF65-7D4D-844E-D4A93B73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278" y="1134534"/>
            <a:ext cx="10178322" cy="533399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Ian </a:t>
            </a:r>
            <a:r>
              <a:rPr lang="en-US" sz="2400" dirty="0" err="1">
                <a:solidFill>
                  <a:schemeClr val="tx1"/>
                </a:solidFill>
              </a:rPr>
              <a:t>Goodfellow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et.al</a:t>
            </a:r>
            <a:r>
              <a:rPr lang="en-US" sz="2400" dirty="0">
                <a:solidFill>
                  <a:schemeClr val="tx1"/>
                </a:solidFill>
              </a:rPr>
              <a:t>., “Deep learning”, Chapter 9</a:t>
            </a:r>
          </a:p>
          <a:p>
            <a:r>
              <a:rPr lang="en-US" sz="2400" dirty="0">
                <a:hlinkClick r:id="rId2"/>
              </a:rPr>
              <a:t>https://github.com/merantix/picasso</a:t>
            </a:r>
            <a:r>
              <a:rPr lang="en-US" sz="2400" dirty="0"/>
              <a:t> Python module for visualizing CNN</a:t>
            </a:r>
          </a:p>
          <a:p>
            <a:r>
              <a:rPr lang="en-US" sz="2400" dirty="0">
                <a:hlinkClick r:id="rId3"/>
              </a:rPr>
              <a:t>http://cs231n.github.io/convolutional-networks/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4"/>
              </a:rPr>
              <a:t>https://www.youtube.com/watch?v=s716QXfApa0</a:t>
            </a:r>
            <a:r>
              <a:rPr lang="en-US" sz="2400" dirty="0"/>
              <a:t> </a:t>
            </a:r>
          </a:p>
          <a:p>
            <a:r>
              <a:rPr lang="en-US" sz="2400" dirty="0">
                <a:hlinkClick r:id="rId5"/>
              </a:rPr>
              <a:t>https://www.youtube.com/watch?v=FmpDIaiMIeA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https://sites.google.com/site/nttrungmtwiki/home/it/data-science---python/tensorflow/tensorflow-and-deep-learning-part-3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175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49185"/>
          </a:xfrm>
        </p:spPr>
        <p:txBody>
          <a:bodyPr>
            <a:normAutofit fontScale="90000"/>
          </a:bodyPr>
          <a:lstStyle/>
          <a:p>
            <a:r>
              <a:rPr lang="en-US" dirty="0"/>
              <a:t>Hubel and Wiesel cat experiment</a:t>
            </a:r>
          </a:p>
        </p:txBody>
      </p:sp>
      <p:pic>
        <p:nvPicPr>
          <p:cNvPr id="1026" name="Picture 2" descr="Hubel and Wiesel Experim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08" y="1303020"/>
            <a:ext cx="5412012" cy="358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58879" y="2533468"/>
            <a:ext cx="3371121" cy="531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https://goodpsychology.files.wordpress.com/2013/03/hubel-experiment.jpg</a:t>
            </a:r>
          </a:p>
        </p:txBody>
      </p:sp>
      <p:sp>
        <p:nvSpPr>
          <p:cNvPr id="5" name="Rectangle 4"/>
          <p:cNvSpPr/>
          <p:nvPr/>
        </p:nvSpPr>
        <p:spPr>
          <a:xfrm>
            <a:off x="2673838" y="5059928"/>
            <a:ext cx="8231164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https://youtu.be/IOHayh06LJ4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4"/>
              </a:rPr>
              <a:t>https://www.youtube.com/watch?v=Gv6Edl-pidA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0886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196645"/>
            <a:ext cx="10353761" cy="1326321"/>
          </a:xfrm>
        </p:spPr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86" y="1681168"/>
            <a:ext cx="11041896" cy="32435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4737" y="5711384"/>
            <a:ext cx="111248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http://www.pyimagesearch.com/2016/08/01/lenet-convolutional-neural-network-in-python/</a:t>
            </a:r>
          </a:p>
        </p:txBody>
      </p:sp>
    </p:spTree>
    <p:extLst>
      <p:ext uri="{BB962C8B-B14F-4D97-AF65-F5344CB8AC3E}">
        <p14:creationId xmlns:p14="http://schemas.microsoft.com/office/powerpoint/2010/main" val="566792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19270"/>
            <a:ext cx="10353761" cy="1326321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t="9995" r="7638" b="14024"/>
          <a:stretch/>
        </p:blipFill>
        <p:spPr>
          <a:xfrm>
            <a:off x="4159925" y="1508724"/>
            <a:ext cx="7107631" cy="1487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3602934"/>
            <a:ext cx="10971709" cy="1989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55" y="1599826"/>
            <a:ext cx="2141385" cy="13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0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63485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38" y="1440181"/>
            <a:ext cx="10178322" cy="5180752"/>
          </a:xfrm>
        </p:spPr>
        <p:txBody>
          <a:bodyPr>
            <a:normAutofit/>
          </a:bodyPr>
          <a:lstStyle/>
          <a:p>
            <a:r>
              <a:rPr lang="en-US" sz="2800" dirty="0"/>
              <a:t>Padding ‘SAME’ will add 0 to edge, so that the image size can be maintained.</a:t>
            </a:r>
          </a:p>
          <a:p>
            <a:r>
              <a:rPr lang="en-US" sz="2800" dirty="0"/>
              <a:t>Stride is specified as a Tensor with 4 values [</a:t>
            </a:r>
            <a:r>
              <a:rPr lang="en-US" sz="2800" dirty="0" err="1"/>
              <a:t>batchsize</a:t>
            </a:r>
            <a:r>
              <a:rPr lang="en-US" sz="2800" dirty="0"/>
              <a:t>, width, height, channels]. So stride = [1, 2, 2, 1] implies that we will jump 2 pixels after convolution. This will reduce the image by half.  It is preferable to use [1, 1, 1, 1] and padding=‘same’, so that image size is not modified by convolution.</a:t>
            </a:r>
          </a:p>
          <a:p>
            <a:r>
              <a:rPr lang="en-US" sz="2800" dirty="0"/>
              <a:t>Kernel specified as a Tensor with 4 values [</a:t>
            </a:r>
            <a:r>
              <a:rPr lang="en-US" sz="2800" dirty="0" err="1"/>
              <a:t>batchsize</a:t>
            </a:r>
            <a:r>
              <a:rPr lang="en-US" sz="2800" dirty="0"/>
              <a:t>, width, height, channels]. So stride = [1, 5, 5, 1] means that the filter will be applied to the width and height of the image.</a:t>
            </a:r>
          </a:p>
        </p:txBody>
      </p:sp>
    </p:spTree>
    <p:extLst>
      <p:ext uri="{BB962C8B-B14F-4D97-AF65-F5344CB8AC3E}">
        <p14:creationId xmlns:p14="http://schemas.microsoft.com/office/powerpoint/2010/main" val="3569339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238539"/>
            <a:ext cx="10353761" cy="954157"/>
          </a:xfrm>
        </p:spPr>
        <p:txBody>
          <a:bodyPr/>
          <a:lstStyle/>
          <a:p>
            <a:r>
              <a:rPr lang="en-US"/>
              <a:t>Maxpooling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5529" y="5926297"/>
            <a:ext cx="9686471" cy="6758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Convolutional_neural_network</a:t>
            </a:r>
            <a:r>
              <a:rPr lang="en-US" dirty="0"/>
              <a:t>#/media/</a:t>
            </a:r>
            <a:r>
              <a:rPr lang="en-US" dirty="0" err="1"/>
              <a:t>File:Max_pooling.png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76" y="1192696"/>
            <a:ext cx="723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74915"/>
          </a:xfrm>
        </p:spPr>
        <p:txBody>
          <a:bodyPr/>
          <a:lstStyle/>
          <a:p>
            <a:r>
              <a:rPr lang="en-US" dirty="0" err="1"/>
              <a:t>MAXPooling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8748" y="1508761"/>
            <a:ext cx="10178322" cy="3593591"/>
          </a:xfrm>
        </p:spPr>
        <p:txBody>
          <a:bodyPr>
            <a:normAutofit/>
          </a:bodyPr>
          <a:lstStyle/>
          <a:p>
            <a:r>
              <a:rPr lang="en-US" sz="3200" dirty="0"/>
              <a:t>Padding ‘SAME’ will add 0 to edge, so that the image size can be maintained.</a:t>
            </a:r>
          </a:p>
          <a:p>
            <a:r>
              <a:rPr lang="en-US" sz="3200" dirty="0"/>
              <a:t>Stride is specified as a Tensor with 4 values [</a:t>
            </a:r>
            <a:r>
              <a:rPr lang="en-US" sz="3200" dirty="0" err="1"/>
              <a:t>batchsize</a:t>
            </a:r>
            <a:r>
              <a:rPr lang="en-US" sz="3200" dirty="0"/>
              <a:t>, width, height, channels]. So stride = [1, 2, 2, 1] implies that we will jump 2 pixels after convolution. This reduces the image size by 2.</a:t>
            </a:r>
          </a:p>
        </p:txBody>
      </p:sp>
    </p:spTree>
    <p:extLst>
      <p:ext uri="{BB962C8B-B14F-4D97-AF65-F5344CB8AC3E}">
        <p14:creationId xmlns:p14="http://schemas.microsoft.com/office/powerpoint/2010/main" val="4200979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4578" y="368098"/>
            <a:ext cx="10178322" cy="1492132"/>
          </a:xfrm>
        </p:spPr>
        <p:txBody>
          <a:bodyPr/>
          <a:lstStyle/>
          <a:p>
            <a:r>
              <a:rPr lang="en-US" dirty="0" err="1"/>
              <a:t>LeNet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1100" y="2186961"/>
            <a:ext cx="1472866" cy="1346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28 x 28 image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4" y="3718176"/>
            <a:ext cx="2689367" cy="2026962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37699" y="2393953"/>
            <a:ext cx="1302444" cy="965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Conv1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1046" y="2564321"/>
            <a:ext cx="1217152" cy="716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Max pooling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79101" y="2443425"/>
            <a:ext cx="1302444" cy="965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Conv2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57156" y="2525358"/>
            <a:ext cx="1248652" cy="774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Max pooling</a:t>
            </a:r>
          </a:p>
        </p:txBody>
      </p:sp>
      <p:sp>
        <p:nvSpPr>
          <p:cNvPr id="12" name="Oval 11"/>
          <p:cNvSpPr/>
          <p:nvPr/>
        </p:nvSpPr>
        <p:spPr>
          <a:xfrm>
            <a:off x="8995580" y="1118477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95580" y="1550360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995580" y="2005991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95580" y="3364969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22875" y="3833023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22875" y="4264906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147980" y="2564321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147980" y="2767604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47980" y="3012923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785806" y="1555003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785806" y="2010634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85806" y="3369612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813101" y="3837666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938206" y="2568964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938206" y="2772247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938206" y="3017566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622003" y="4696789"/>
            <a:ext cx="1051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RELU with dropout</a:t>
            </a: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C760C5E-BAE3-EC4F-8CE0-1B1BA00571F1}"/>
              </a:ext>
            </a:extLst>
          </p:cNvPr>
          <p:cNvSpPr/>
          <p:nvPr/>
        </p:nvSpPr>
        <p:spPr>
          <a:xfrm>
            <a:off x="10615455" y="2058296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BF868F-F52E-B84B-B88A-A6E26FCEA83A}"/>
              </a:ext>
            </a:extLst>
          </p:cNvPr>
          <p:cNvSpPr/>
          <p:nvPr/>
        </p:nvSpPr>
        <p:spPr>
          <a:xfrm>
            <a:off x="10615455" y="3417274"/>
            <a:ext cx="354842" cy="353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E041D1-0E09-4E48-BBC6-FBFAFF12072F}"/>
              </a:ext>
            </a:extLst>
          </p:cNvPr>
          <p:cNvSpPr/>
          <p:nvPr/>
        </p:nvSpPr>
        <p:spPr>
          <a:xfrm>
            <a:off x="10767855" y="2616626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8C8EFA4-1858-3444-9517-CBD4E227DA86}"/>
              </a:ext>
            </a:extLst>
          </p:cNvPr>
          <p:cNvSpPr/>
          <p:nvPr/>
        </p:nvSpPr>
        <p:spPr>
          <a:xfrm>
            <a:off x="10767855" y="2819909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86E3BE-B4E2-5047-9739-49227A24B5D0}"/>
              </a:ext>
            </a:extLst>
          </p:cNvPr>
          <p:cNvSpPr/>
          <p:nvPr/>
        </p:nvSpPr>
        <p:spPr>
          <a:xfrm>
            <a:off x="10767855" y="3065228"/>
            <a:ext cx="110320" cy="121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092E76-6B51-4A42-8BD7-928F0D845F7E}"/>
              </a:ext>
            </a:extLst>
          </p:cNvPr>
          <p:cNvSpPr txBox="1"/>
          <p:nvPr/>
        </p:nvSpPr>
        <p:spPr>
          <a:xfrm>
            <a:off x="10539847" y="114793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outputs</a:t>
            </a:r>
          </a:p>
        </p:txBody>
      </p:sp>
    </p:spTree>
    <p:extLst>
      <p:ext uri="{BB962C8B-B14F-4D97-AF65-F5344CB8AC3E}">
        <p14:creationId xmlns:p14="http://schemas.microsoft.com/office/powerpoint/2010/main" val="40825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27089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4357" y="1441050"/>
                <a:ext cx="3482367" cy="169569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i="1" dirty="0">
                    <a:latin typeface="Cambria Math" charset="0"/>
                  </a:rPr>
                  <a:t>RELU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0    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≤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4357" y="1441050"/>
                <a:ext cx="3482367" cy="1695690"/>
              </a:xfrm>
              <a:blipFill>
                <a:blip r:embed="rId2"/>
                <a:stretch>
                  <a:fillRect l="-14545" t="-118519" b="-14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2917" r="9828" b="2605"/>
          <a:stretch/>
        </p:blipFill>
        <p:spPr>
          <a:xfrm>
            <a:off x="4297857" y="1209474"/>
            <a:ext cx="7259464" cy="44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6829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{ECF165B1-20B0-8849-9A14-6EF61616EF12}tf10001071</Template>
  <TotalTime>2340</TotalTime>
  <Words>519</Words>
  <Application>Microsoft Macintosh PowerPoint</Application>
  <PresentationFormat>Widescreen</PresentationFormat>
  <Paragraphs>59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Impact</vt:lpstr>
      <vt:lpstr>Times New Roman</vt:lpstr>
      <vt:lpstr>Badge</vt:lpstr>
      <vt:lpstr>Convolutional neural network</vt:lpstr>
      <vt:lpstr>Hubel and Wiesel cat experiment</vt:lpstr>
      <vt:lpstr>LeNet</vt:lpstr>
      <vt:lpstr>Convolution</vt:lpstr>
      <vt:lpstr>Convolution</vt:lpstr>
      <vt:lpstr>Maxpooling</vt:lpstr>
      <vt:lpstr>MAXPooling</vt:lpstr>
      <vt:lpstr>LeNet</vt:lpstr>
      <vt:lpstr>Relu activation</vt:lpstr>
      <vt:lpstr>Leaky relu activation</vt:lpstr>
      <vt:lpstr>overfitting</vt:lpstr>
      <vt:lpstr>Dropout to avoid overfitting</vt:lpstr>
      <vt:lpstr>PowerPoint Presentation</vt:lpstr>
      <vt:lpstr>VGG16</vt:lpstr>
      <vt:lpstr>RESNET</vt:lpstr>
      <vt:lpstr>RESNET</vt:lpstr>
      <vt:lpstr>inception</vt:lpstr>
      <vt:lpstr>inception</vt:lpstr>
      <vt:lpstr>reference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 using Python</dc:title>
  <dc:creator>Chityala, Ravi</dc:creator>
  <cp:lastModifiedBy>Ravi Chityala</cp:lastModifiedBy>
  <cp:revision>321</cp:revision>
  <cp:lastPrinted>2015-09-08T17:47:13Z</cp:lastPrinted>
  <dcterms:created xsi:type="dcterms:W3CDTF">2015-08-24T18:00:54Z</dcterms:created>
  <dcterms:modified xsi:type="dcterms:W3CDTF">2018-06-19T02:38:11Z</dcterms:modified>
</cp:coreProperties>
</file>